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8" r:id="rId3"/>
    <p:sldId id="297" r:id="rId4"/>
    <p:sldId id="275" r:id="rId5"/>
    <p:sldId id="296" r:id="rId6"/>
    <p:sldId id="278" r:id="rId7"/>
    <p:sldId id="299" r:id="rId8"/>
    <p:sldId id="300" r:id="rId9"/>
    <p:sldId id="301" r:id="rId10"/>
    <p:sldId id="303" r:id="rId11"/>
    <p:sldId id="304" r:id="rId12"/>
    <p:sldId id="305" r:id="rId13"/>
    <p:sldId id="307" r:id="rId14"/>
    <p:sldId id="306" r:id="rId15"/>
    <p:sldId id="280" r:id="rId16"/>
    <p:sldId id="281" r:id="rId17"/>
    <p:sldId id="308" r:id="rId18"/>
    <p:sldId id="309" r:id="rId19"/>
    <p:sldId id="310" r:id="rId20"/>
    <p:sldId id="311" r:id="rId21"/>
    <p:sldId id="282" r:id="rId22"/>
    <p:sldId id="312" r:id="rId23"/>
    <p:sldId id="313" r:id="rId24"/>
    <p:sldId id="292" r:id="rId25"/>
    <p:sldId id="314" r:id="rId26"/>
    <p:sldId id="294" r:id="rId27"/>
    <p:sldId id="315" r:id="rId28"/>
    <p:sldId id="293" r:id="rId29"/>
    <p:sldId id="295" r:id="rId3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AF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15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EF9DB70-0C6F-4205-9804-A7A150E61A9A}" type="datetimeFigureOut">
              <a:rPr lang="es-ES"/>
              <a:pPr>
                <a:defRPr/>
              </a:pPr>
              <a:t>10/02/2016</a:t>
            </a:fld>
            <a:endParaRPr lang="es-ES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es-ES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D44E01E-540B-4501-9BA7-27E5D8A58D3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370447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altLang="es-ES" dirty="0" smtClean="0"/>
          </a:p>
        </p:txBody>
      </p:sp>
      <p:sp>
        <p:nvSpPr>
          <p:cNvPr id="2662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CFA1183-6394-4AA1-8521-1F211BF8FA67}" type="slidenum">
              <a:rPr lang="es-ES" alt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622874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44E01E-540B-4501-9BA7-27E5D8A58D3C}" type="slidenum">
              <a:rPr lang="es-ES" smtClean="0"/>
              <a:pPr>
                <a:defRPr/>
              </a:pPr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35209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44E01E-540B-4501-9BA7-27E5D8A58D3C}" type="slidenum">
              <a:rPr lang="es-ES" smtClean="0"/>
              <a:pPr>
                <a:defRPr/>
              </a:pPr>
              <a:t>15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9258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6831F3-A3AC-482D-B98F-CEB265B858AA}" type="datetimeFigureOut">
              <a:rPr lang="es-ES" smtClean="0"/>
              <a:pPr>
                <a:defRPr/>
              </a:pPr>
              <a:t>10/02/2016</a:t>
            </a:fld>
            <a:endParaRPr lang="es-E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34986A-B335-4C85-A367-9BE6AFC1FD02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9402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B63428-507F-46C2-8DEC-E0818CB58E59}" type="datetimeFigureOut">
              <a:rPr lang="es-ES" smtClean="0"/>
              <a:pPr>
                <a:defRPr/>
              </a:pPr>
              <a:t>10/02/2016</a:t>
            </a:fld>
            <a:endParaRPr lang="es-E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C9DFEB-BB7D-45E1-B295-4E56996566D5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3695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542FF1-7413-4B18-A28B-FD72ED7F4FCD}" type="datetimeFigureOut">
              <a:rPr lang="es-ES" smtClean="0"/>
              <a:pPr>
                <a:defRPr/>
              </a:pPr>
              <a:t>10/02/2016</a:t>
            </a:fld>
            <a:endParaRPr lang="es-E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D8F887-7BC3-4898-87F0-55CC27EC0A4C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42214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A2484E-257D-4404-9935-C17C00570E58}" type="datetimeFigureOut">
              <a:rPr lang="es-ES" smtClean="0"/>
              <a:pPr>
                <a:defRPr/>
              </a:pPr>
              <a:t>10/02/2016</a:t>
            </a:fld>
            <a:endParaRPr lang="es-E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A3D66-B778-4950-8D0A-BD52367C6A07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52237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281C09-7149-463F-B27E-76CC9DDA3A9F}" type="datetimeFigureOut">
              <a:rPr lang="es-ES" smtClean="0"/>
              <a:pPr>
                <a:defRPr/>
              </a:pPr>
              <a:t>10/02/2016</a:t>
            </a:fld>
            <a:endParaRPr lang="es-E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21C70-1827-4E6D-B699-C53276DC84CE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19841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8043C7-6C14-489B-96D0-52ED379D8D17}" type="datetimeFigureOut">
              <a:rPr lang="es-ES" smtClean="0"/>
              <a:pPr>
                <a:defRPr/>
              </a:pPr>
              <a:t>10/02/2016</a:t>
            </a:fld>
            <a:endParaRPr lang="es-E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CA2E5-B3DC-43B3-9F6E-3EEDBCF5E933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1739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CB446C-D030-434F-95BD-1B6026A0E18C}" type="datetimeFigureOut">
              <a:rPr lang="es-ES" smtClean="0"/>
              <a:pPr>
                <a:defRPr/>
              </a:pPr>
              <a:t>10/02/2016</a:t>
            </a:fld>
            <a:endParaRPr lang="es-E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3CF58-1BBF-4EF7-B023-9A06D536746C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6268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9BCE65-438D-4D89-8E5C-10EA949B7DDA}" type="datetimeFigureOut">
              <a:rPr lang="es-ES" smtClean="0"/>
              <a:pPr>
                <a:defRPr/>
              </a:pPr>
              <a:t>10/02/2016</a:t>
            </a:fld>
            <a:endParaRPr lang="es-E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99AFB5-82DC-49D7-A0DC-6024DA1C0434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33771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CC073D-692C-40EB-82AD-93A78803262C}" type="datetimeFigureOut">
              <a:rPr lang="es-ES" smtClean="0"/>
              <a:pPr>
                <a:defRPr/>
              </a:pPr>
              <a:t>10/02/2016</a:t>
            </a:fld>
            <a:endParaRPr lang="es-E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3B9BA-4229-4B78-ACB0-70CE75320863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52115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3B8E96-1093-4424-9D34-A36C3E60BCF2}" type="datetimeFigureOut">
              <a:rPr lang="es-ES" smtClean="0"/>
              <a:pPr>
                <a:defRPr/>
              </a:pPr>
              <a:t>10/02/2016</a:t>
            </a:fld>
            <a:endParaRPr lang="es-E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2E17AB-8DEB-4E6C-9084-23722B32E88D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74719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DED665-D17B-48F9-875B-0578DACEAAD6}" type="datetimeFigureOut">
              <a:rPr lang="es-ES" smtClean="0"/>
              <a:pPr>
                <a:defRPr/>
              </a:pPr>
              <a:t>10/02/2016</a:t>
            </a:fld>
            <a:endParaRPr lang="es-E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625410-E08B-4532-8798-C03D880C3223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37877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AF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D82AD18-0E91-4F98-80A2-F2A15BA9097B}" type="datetimeFigureOut">
              <a:rPr lang="es-ES" smtClean="0"/>
              <a:pPr>
                <a:defRPr/>
              </a:pPr>
              <a:t>10/02/2016</a:t>
            </a:fld>
            <a:endParaRPr lang="es-E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ECE426D-9893-4D26-BD83-0F4EEF96C7CA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6086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-180528" y="188640"/>
            <a:ext cx="9505056" cy="676875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1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ABERTA DO SISTEMA ÚNICO DE SAÚDE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1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1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Especialização em Saúde da Família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1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Modalidade a Distância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1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Turma nº 9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sz="2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M</a:t>
            </a:r>
            <a:r>
              <a:rPr lang="pt-BR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elhoria da atenção à saúde dos usuários com Hipertensão </a:t>
            </a:r>
            <a:r>
              <a:rPr lang="pt-BR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A</a:t>
            </a:r>
            <a:r>
              <a:rPr lang="pt-BR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rterial </a:t>
            </a:r>
            <a:r>
              <a:rPr lang="pt-BR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S</a:t>
            </a:r>
            <a:r>
              <a:rPr lang="pt-BR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istêmica e/ou Diabetes </a:t>
            </a:r>
            <a:r>
              <a:rPr lang="pt-BR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M</a:t>
            </a:r>
            <a:r>
              <a:rPr lang="pt-BR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ellitus, na UBSF nº 28, no município de Manaus/AM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sz="1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1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Aluno: Junior </a:t>
            </a:r>
            <a:r>
              <a:rPr lang="es-ES" sz="18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Fortuné</a:t>
            </a:r>
            <a:endParaRPr lang="es-ES" sz="1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s-ES" sz="1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Orientadora: Denise </a:t>
            </a:r>
            <a:r>
              <a:rPr lang="es-ES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Bermudez </a:t>
            </a:r>
            <a:r>
              <a:rPr lang="es-ES" sz="1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Pereira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sz="1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Co-orientadora: </a:t>
            </a:r>
            <a:r>
              <a:rPr lang="es-ES" sz="18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Flávia</a:t>
            </a:r>
            <a:r>
              <a:rPr lang="es-ES" sz="1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Jôse</a:t>
            </a:r>
            <a:r>
              <a:rPr lang="es-ES" sz="1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Oliveira Alves</a:t>
            </a:r>
            <a:endParaRPr lang="es-ES" sz="1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18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Manaus</a:t>
            </a:r>
            <a:r>
              <a:rPr lang="es-ES" sz="1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2016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916832"/>
            <a:ext cx="1425823" cy="1177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agem 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475657" cy="10431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1412875"/>
            <a:ext cx="8229600" cy="4713288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Acolher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cadastrar e facilitar o acesso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 todos os usuários hipertensos e/ou diabéticos de nossa área de abrangência (demanda agendada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espontânea)</a:t>
            </a:r>
          </a:p>
          <a:p>
            <a:pPr algn="just"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Esclarecer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à comunidade sobre a importância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da implementação das atividades em nossa UBSF e de   sua avaliação pela equipe.</a:t>
            </a:r>
          </a:p>
          <a:p>
            <a:pPr algn="just"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Definir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responsável pelo monitoramento dos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registros, definir o papel de cada integrante da equipe.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67544" y="404664"/>
            <a:ext cx="5760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10889" y="774166"/>
            <a:ext cx="67093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Arial" pitchFamily="34" charset="0"/>
                <a:cs typeface="Arial" pitchFamily="34" charset="0"/>
              </a:rPr>
              <a:t>Ações em organização e gestão do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serviço: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81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13537504" cy="1143000"/>
          </a:xfrm>
        </p:spPr>
        <p:txBody>
          <a:bodyPr/>
          <a:lstStyle/>
          <a:p>
            <a:r>
              <a:rPr lang="pt-BR" sz="2400" b="1" dirty="0">
                <a:latin typeface="Arial" pitchFamily="34" charset="0"/>
                <a:cs typeface="Arial" pitchFamily="34" charset="0"/>
              </a:rPr>
              <a:t>Ações em organização e gestão do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serviço: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>
                <a:latin typeface="Arial" pitchFamily="34" charset="0"/>
                <a:cs typeface="Arial" pitchFamily="34" charset="0"/>
              </a:rPr>
            </a:b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Organizar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visitas domiciliares e agenda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para atendimento dos usuários hipertensos e/ou diabéticos faltosos às consultas.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Implantar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planilha /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ficha espelho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/ registro específico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de acompanhamento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 manter dados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atualizados.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Identificar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pessoas hipertensas e/ou diabéticas  de maior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risco para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acompanhamento diferenciado.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38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-99392"/>
            <a:ext cx="11603632" cy="1417638"/>
          </a:xfrm>
        </p:spPr>
        <p:txBody>
          <a:bodyPr/>
          <a:lstStyle/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Ações em engajamento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público: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/>
            </a:r>
            <a:br>
              <a:rPr lang="pt-BR" sz="2800" b="1" dirty="0">
                <a:latin typeface="Arial" pitchFamily="34" charset="0"/>
                <a:cs typeface="Arial" pitchFamily="34" charset="0"/>
              </a:rPr>
            </a:b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D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ialogar com lideranças comunitárias da área sobre a 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importância de ação programática e solicitar apoio para a captação dos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usuários.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Esclarecer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à comunidade sobre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 priorização  dos usuários hipertensos e/ou diabéticos.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Compartilhar com a comunidade  as estratégias implementadas na UBSF.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Explicar para os usuários a importância de serem avaliados e acompanhados pela UBSF.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Esclarecer à comunidade sobre os fatores de risco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Estabelecer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medidas de combate aos fatores de risco passíveis de modificação.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Incentivar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comunidade sobre 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mudança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estilo de vida 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evitar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 tabagismo,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exercício físico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regular 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hábitos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alimentação saudável.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05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-531440"/>
            <a:ext cx="9299376" cy="1949078"/>
          </a:xfrm>
        </p:spPr>
        <p:txBody>
          <a:bodyPr/>
          <a:lstStyle/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Ações em qualificação da prática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clínica: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Capacitar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os ACS para o cadastramento e atualização da população da área 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UBSF.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Capacitar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equipe 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UBSF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para verificação da pressão arterial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 diagnóstico precoce da diabetes  incluindo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uso adequado do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manguito 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glicosímento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Capacitar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equipe para a realização de exame clínico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apropriado, para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seguir o protocolo adotado na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UBSF e para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solicitação de exames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complementares. 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Capacitar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equipe no preenchimento de todos os registros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necessários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ao acompanhamento das pessoas hipertensas e diabéticas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Capacitar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equipe para realizar estratificação de risco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 orientação das pessoas sobre alimentação saudável.</a:t>
            </a:r>
          </a:p>
        </p:txBody>
      </p:sp>
    </p:spTree>
    <p:extLst>
      <p:ext uri="{BB962C8B-B14F-4D97-AF65-F5344CB8AC3E}">
        <p14:creationId xmlns:p14="http://schemas.microsoft.com/office/powerpoint/2010/main" val="76405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r>
              <a:rPr lang="pt-BR" b="1" dirty="0" smtClean="0"/>
              <a:t>	</a:t>
            </a:r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, metas e resultados</a:t>
            </a:r>
          </a:p>
        </p:txBody>
      </p:sp>
    </p:spTree>
    <p:extLst>
      <p:ext uri="{BB962C8B-B14F-4D97-AF65-F5344CB8AC3E}">
        <p14:creationId xmlns:p14="http://schemas.microsoft.com/office/powerpoint/2010/main" val="113967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92162"/>
          </a:xfrm>
        </p:spPr>
        <p:txBody>
          <a:bodyPr/>
          <a:lstStyle/>
          <a:p>
            <a:r>
              <a:rPr lang="pt-BR" altLang="es-ES" smtClean="0"/>
              <a:t>Resultados </a:t>
            </a:r>
            <a:endParaRPr lang="es-ES" altLang="es-ES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051"/>
            <a:ext cx="8229600" cy="1944886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1.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Ampliar a cobertura dos hipertensos e/ou diabéticos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1.1 / 1.2 :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Cadastrar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0% dos hipertensos e 100% dos diabéticos da área de abrangência no Programa de Atenção à Hipertensão Arterial e à Diabetes Mellitus da unidade de saúde. 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937005" y="5375538"/>
            <a:ext cx="406704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1º mês : 130 usuários (21,4%)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2º mês : 255 usuários (41,9%)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3º mês : 359 usuários (59%)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257485" y="5375538"/>
            <a:ext cx="341897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1º mês: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58 usuários (38,7%)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2º mês:  96 usuários (64%)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3º mês:  136 usuários (90,7%)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2708920"/>
            <a:ext cx="3816424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08920"/>
            <a:ext cx="3600400" cy="2609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tângulo 8"/>
          <p:cNvSpPr/>
          <p:nvPr/>
        </p:nvSpPr>
        <p:spPr>
          <a:xfrm flipH="1">
            <a:off x="395536" y="2996952"/>
            <a:ext cx="20162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HAS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4860033" y="2535287"/>
            <a:ext cx="776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4831631" y="2884311"/>
            <a:ext cx="6480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DM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4608363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2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Melhorar a qualidade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 atenção a hipertensos e/ou diabéticos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2.1/2.2: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Realizar exame clínico apropriado em 100%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das pessoas com hipertensão e/ ou diabetes. 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 smtClean="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 smtClean="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 smtClean="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 smtClean="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 smtClean="0"/>
          </a:p>
        </p:txBody>
      </p:sp>
      <p:sp>
        <p:nvSpPr>
          <p:cNvPr id="6" name="Retângulo 5"/>
          <p:cNvSpPr/>
          <p:nvPr/>
        </p:nvSpPr>
        <p:spPr>
          <a:xfrm>
            <a:off x="4644008" y="1590472"/>
            <a:ext cx="4176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004048" y="2754794"/>
            <a:ext cx="34563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1º mês: 53 usuários (91,4%)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2º mês: 86 usuários (89,6%)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3º mês: 136 usuários (100%)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95536" y="5746030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79513" y="4520889"/>
            <a:ext cx="42457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1º mês: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119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 (91,5%)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2º mês: 236 usuários (92,5%) </a:t>
            </a:r>
          </a:p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3º mês: 359 usuários (100%)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959804"/>
            <a:ext cx="3816423" cy="2377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7" y="1959804"/>
            <a:ext cx="3672409" cy="2377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ângulo 4"/>
          <p:cNvSpPr/>
          <p:nvPr/>
        </p:nvSpPr>
        <p:spPr>
          <a:xfrm>
            <a:off x="179513" y="2132856"/>
            <a:ext cx="1080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HAS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4644006" y="2317522"/>
            <a:ext cx="1008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DM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252520" cy="1143000"/>
          </a:xfrm>
        </p:spPr>
        <p:txBody>
          <a:bodyPr/>
          <a:lstStyle/>
          <a:p>
            <a:r>
              <a:rPr lang="pt-BR" sz="2000" b="1" dirty="0">
                <a:latin typeface="Arial" pitchFamily="34" charset="0"/>
                <a:cs typeface="Arial" pitchFamily="34" charset="0"/>
              </a:rPr>
              <a:t>Objetivo 2. Melhorar a qualidade da atenção a hipertensos e/ou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diabéticos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>
                <a:latin typeface="Arial" pitchFamily="34" charset="0"/>
                <a:cs typeface="Arial" pitchFamily="34" charset="0"/>
              </a:rPr>
            </a:b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2.3.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Realizar exame dos pés em 100% das pessoas com diabetes a cada 03 meses (com palpação dos pulsos tibial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posterior e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pedioso 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medida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da sensibilidade</a:t>
            </a:r>
            <a:r>
              <a:rPr lang="pt-BR" dirty="0" smtClean="0"/>
              <a:t>).</a:t>
            </a:r>
          </a:p>
          <a:p>
            <a:pPr algn="just">
              <a:buFont typeface="Wingdings" pitchFamily="2" charset="2"/>
              <a:buChar char="§"/>
            </a:pPr>
            <a:endParaRPr lang="pt-BR" sz="2400" dirty="0" smtClean="0"/>
          </a:p>
          <a:p>
            <a:pPr algn="just">
              <a:buFont typeface="Wingdings" pitchFamily="2" charset="2"/>
              <a:buChar char="§"/>
            </a:pPr>
            <a:endParaRPr lang="pt-BR" sz="2400" dirty="0"/>
          </a:p>
          <a:p>
            <a:pPr algn="just">
              <a:buFont typeface="Wingdings" pitchFamily="2" charset="2"/>
              <a:buChar char="§"/>
            </a:pPr>
            <a:r>
              <a:rPr lang="pt-BR" sz="2400" dirty="0" smtClean="0"/>
              <a:t>Resultados :                         </a:t>
            </a:r>
          </a:p>
          <a:p>
            <a:pPr marL="0" indent="0" algn="just">
              <a:buNone/>
            </a:pPr>
            <a:r>
              <a:rPr lang="pt-BR" sz="2400" dirty="0" smtClean="0"/>
              <a:t>                       </a:t>
            </a:r>
            <a:r>
              <a:rPr lang="pt-BR" sz="2400" dirty="0"/>
              <a:t>1º </a:t>
            </a:r>
            <a:r>
              <a:rPr lang="pt-BR" sz="2400" dirty="0" smtClean="0"/>
              <a:t>mês: 58 usuários (100%)</a:t>
            </a:r>
            <a:endParaRPr lang="pt-BR" sz="2400" dirty="0"/>
          </a:p>
          <a:p>
            <a:pPr marL="0" indent="0" algn="just">
              <a:buNone/>
            </a:pPr>
            <a:r>
              <a:rPr lang="pt-BR" sz="2400" dirty="0" smtClean="0"/>
              <a:t>                        2º mês: 96 usuários (100%)</a:t>
            </a:r>
            <a:endParaRPr lang="pt-BR" sz="2400" dirty="0"/>
          </a:p>
          <a:p>
            <a:pPr marL="0" indent="0" algn="just">
              <a:buNone/>
            </a:pPr>
            <a:r>
              <a:rPr lang="pt-BR" sz="2400" dirty="0" smtClean="0"/>
              <a:t>                        3º mês: 136 usuários (100%)</a:t>
            </a:r>
            <a:endParaRPr lang="pt-BR" sz="2400" dirty="0"/>
          </a:p>
          <a:p>
            <a:pPr algn="just">
              <a:buFont typeface="Wingdings" pitchFamily="2" charset="2"/>
              <a:buChar char="§"/>
            </a:pPr>
            <a:endParaRPr lang="pt-BR" sz="2400" dirty="0" smtClean="0"/>
          </a:p>
          <a:p>
            <a:pPr marL="0" indent="0" algn="just">
              <a:buNone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22967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r>
              <a:rPr lang="pt-BR" sz="2000" b="1" dirty="0">
                <a:latin typeface="Arial" pitchFamily="34" charset="0"/>
                <a:cs typeface="Arial" pitchFamily="34" charset="0"/>
              </a:rPr>
              <a:t>Objetivo 2.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Melhorar a qualidade da atenção a hipertensos e/ou diabéticos</a:t>
            </a:r>
            <a:br>
              <a:rPr lang="pt-BR" sz="2000" dirty="0">
                <a:latin typeface="Arial" pitchFamily="34" charset="0"/>
                <a:cs typeface="Arial" pitchFamily="34" charset="0"/>
              </a:rPr>
            </a:b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052736"/>
            <a:ext cx="8579296" cy="5073427"/>
          </a:xfrm>
        </p:spPr>
        <p:txBody>
          <a:bodyPr/>
          <a:lstStyle/>
          <a:p>
            <a:pPr marL="0" indent="0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2.4/ Meta 2.5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Garantir a 100% das pessoas com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hipertensão e/ ou diabetes 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 solicitação/realização de exames complementares em dia de acordo com o protocolo.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71" y="2204864"/>
            <a:ext cx="3888432" cy="2119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14259"/>
            <a:ext cx="4042893" cy="2119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ângulo 3"/>
          <p:cNvSpPr/>
          <p:nvPr/>
        </p:nvSpPr>
        <p:spPr>
          <a:xfrm rot="10800000" flipV="1">
            <a:off x="107503" y="4596371"/>
            <a:ext cx="31683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1º </a:t>
            </a:r>
            <a:r>
              <a:rPr lang="pt-BR" dirty="0" smtClean="0"/>
              <a:t>mês: 120 usuários (92,3%)  </a:t>
            </a:r>
            <a:endParaRPr lang="pt-BR" dirty="0"/>
          </a:p>
          <a:p>
            <a:r>
              <a:rPr lang="pt-BR" dirty="0"/>
              <a:t> </a:t>
            </a:r>
            <a:r>
              <a:rPr lang="pt-BR" dirty="0" smtClean="0"/>
              <a:t>2º mês: 234 usuários(91,8%)</a:t>
            </a:r>
            <a:endParaRPr lang="pt-BR" dirty="0"/>
          </a:p>
          <a:p>
            <a:r>
              <a:rPr lang="pt-BR" dirty="0" smtClean="0"/>
              <a:t> 3º mês: 359 </a:t>
            </a:r>
            <a:r>
              <a:rPr lang="pt-BR" dirty="0"/>
              <a:t>usuários </a:t>
            </a:r>
            <a:r>
              <a:rPr lang="pt-BR" dirty="0" smtClean="0"/>
              <a:t>(100%)</a:t>
            </a:r>
            <a:endParaRPr lang="pt-BR" dirty="0"/>
          </a:p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 rot="10800000" flipV="1">
            <a:off x="4788023" y="4662754"/>
            <a:ext cx="31683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1º </a:t>
            </a:r>
            <a:r>
              <a:rPr lang="pt-BR" dirty="0" smtClean="0"/>
              <a:t>mês: 52 usuários ( 89,7%)  </a:t>
            </a:r>
            <a:endParaRPr lang="pt-BR" dirty="0"/>
          </a:p>
          <a:p>
            <a:r>
              <a:rPr lang="pt-BR" dirty="0" smtClean="0"/>
              <a:t> 2º mês: 89 usuários (92,7%)</a:t>
            </a:r>
            <a:endParaRPr lang="pt-BR" dirty="0"/>
          </a:p>
          <a:p>
            <a:r>
              <a:rPr lang="pt-BR" dirty="0" smtClean="0"/>
              <a:t> 3º mês: 135 usuários (99,3%)</a:t>
            </a:r>
            <a:endParaRPr lang="pt-BR" dirty="0"/>
          </a:p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07503" y="2276872"/>
            <a:ext cx="12241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pt-BR" dirty="0" smtClean="0"/>
              <a:t>HAS</a:t>
            </a:r>
            <a:endParaRPr lang="pt-BR" dirty="0"/>
          </a:p>
          <a:p>
            <a:pPr algn="just">
              <a:buFont typeface="Wingdings" pitchFamily="2" charset="2"/>
              <a:buChar char="§"/>
            </a:pP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4788022" y="2204864"/>
            <a:ext cx="9361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DM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959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69940"/>
            <a:ext cx="9612560" cy="1147698"/>
          </a:xfrm>
        </p:spPr>
        <p:txBody>
          <a:bodyPr/>
          <a:lstStyle/>
          <a:p>
            <a:r>
              <a:rPr lang="pt-BR" sz="2000" b="1" dirty="0">
                <a:latin typeface="Arial" pitchFamily="34" charset="0"/>
                <a:cs typeface="Arial" pitchFamily="34" charset="0"/>
              </a:rPr>
              <a:t>Objetivo 2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. Melhorar a qualidade da atenção a hipertensos e/ou diabéticos</a:t>
            </a:r>
            <a:br>
              <a:rPr lang="pt-BR" sz="2000" dirty="0">
                <a:latin typeface="Arial" pitchFamily="34" charset="0"/>
                <a:cs typeface="Arial" pitchFamily="34" charset="0"/>
              </a:rPr>
            </a:b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980728"/>
            <a:ext cx="8507288" cy="5145435"/>
          </a:xfrm>
        </p:spPr>
        <p:txBody>
          <a:bodyPr/>
          <a:lstStyle/>
          <a:p>
            <a:pPr marL="0" indent="0">
              <a:buNone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Meta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2.6/ Meta 2.7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Priorizar a prescrição de medicamentos da farmácia popular para 100% das pessoas com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hipertensão e/ou diabetes cadastradas na UBS</a:t>
            </a:r>
            <a:r>
              <a:rPr lang="pt-BR" dirty="0"/>
              <a:t>. </a:t>
            </a:r>
          </a:p>
          <a:p>
            <a:pPr marL="0" indent="0">
              <a:buNone/>
            </a:pPr>
            <a:endParaRPr lang="pt-BR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04864"/>
            <a:ext cx="3672407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79513" y="2492896"/>
            <a:ext cx="9361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HAS 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 rot="10800000" flipV="1">
            <a:off x="179513" y="4797152"/>
            <a:ext cx="31683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1º </a:t>
            </a:r>
            <a:r>
              <a:rPr lang="pt-BR" dirty="0" smtClean="0"/>
              <a:t>mês:  130 </a:t>
            </a:r>
            <a:r>
              <a:rPr lang="pt-BR" dirty="0"/>
              <a:t>usuários </a:t>
            </a:r>
            <a:r>
              <a:rPr lang="pt-BR" dirty="0" smtClean="0"/>
              <a:t>(100%)  </a:t>
            </a:r>
            <a:endParaRPr lang="pt-BR" dirty="0"/>
          </a:p>
          <a:p>
            <a:r>
              <a:rPr lang="pt-BR" dirty="0"/>
              <a:t> 2º </a:t>
            </a:r>
            <a:r>
              <a:rPr lang="pt-BR" dirty="0" smtClean="0"/>
              <a:t>mês: 254 usuários(99,6%)</a:t>
            </a:r>
            <a:endParaRPr lang="pt-BR" dirty="0"/>
          </a:p>
          <a:p>
            <a:r>
              <a:rPr lang="pt-BR" dirty="0"/>
              <a:t> </a:t>
            </a:r>
            <a:r>
              <a:rPr lang="pt-BR" dirty="0" smtClean="0"/>
              <a:t>3º mês: 358 </a:t>
            </a:r>
            <a:r>
              <a:rPr lang="pt-BR" dirty="0"/>
              <a:t>usuários </a:t>
            </a:r>
            <a:r>
              <a:rPr lang="pt-BR" dirty="0" smtClean="0"/>
              <a:t>(99,7%)</a:t>
            </a:r>
            <a:endParaRPr lang="pt-BR" dirty="0"/>
          </a:p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4067944" y="2204864"/>
            <a:ext cx="489654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Proporção de pessoas com DM com prescrição priorizada na farmácia popular:</a:t>
            </a:r>
          </a:p>
          <a:p>
            <a:pPr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      1º mês: 58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usuários (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100%)  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      2º mês:  95 usuários (100%)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    3º mês: 135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usuários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(100%)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dirty="0">
                <a:latin typeface="Arial" pitchFamily="34" charset="0"/>
                <a:cs typeface="Arial" pitchFamily="34" charset="0"/>
              </a:rPr>
              <a:t>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62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323529" y="1052736"/>
            <a:ext cx="8267726" cy="4536505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pt-BR" sz="2400" kern="100" dirty="0" smtClean="0">
                <a:latin typeface="Arial"/>
                <a:ea typeface="Calibri"/>
              </a:rPr>
              <a:t/>
            </a:r>
            <a:br>
              <a:rPr lang="pt-BR" sz="2400" kern="100" dirty="0" smtClean="0">
                <a:latin typeface="Arial"/>
                <a:ea typeface="Calibri"/>
              </a:rPr>
            </a:br>
            <a:endParaRPr lang="es-ES" dirty="0"/>
          </a:p>
        </p:txBody>
      </p:sp>
      <p:sp>
        <p:nvSpPr>
          <p:cNvPr id="2" name="Retângulo 1"/>
          <p:cNvSpPr/>
          <p:nvPr/>
        </p:nvSpPr>
        <p:spPr>
          <a:xfrm>
            <a:off x="3203848" y="529516"/>
            <a:ext cx="20425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2800" b="1" dirty="0"/>
          </a:p>
        </p:txBody>
      </p:sp>
      <p:sp>
        <p:nvSpPr>
          <p:cNvPr id="4" name="Retângulo 3"/>
          <p:cNvSpPr/>
          <p:nvPr/>
        </p:nvSpPr>
        <p:spPr>
          <a:xfrm>
            <a:off x="0" y="1484785"/>
            <a:ext cx="914400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As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doenças cardiovasculares constituem a principal causa de morbimortalidade na população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brasileira, sendo a Hipertensão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rterial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istêmica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 o Diabetes M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ellitus, os dois principais fatores de risco que contribuem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decisivamente para agravamento deste cenário em nível nacional. Desta forma, o Ministério da Saúde, apresenta o Plano de Reorganização da Atenção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à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Hipertensão Arterial e Diabetes mellitus. O propósito do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plano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é vincular os portadores desses agravos às unidades de saúde,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garantindo-lhes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acompanhamento e tratamento sistemático, mediante ações de capacitação dos profissionais e de reorganização dos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serviços.</a:t>
            </a:r>
          </a:p>
          <a:p>
            <a:pPr algn="just">
              <a:lnSpc>
                <a:spcPct val="150000"/>
              </a:lnSpc>
            </a:pPr>
            <a:endParaRPr lang="pt-BR" sz="2800" dirty="0"/>
          </a:p>
          <a:p>
            <a:pPr algn="just"/>
            <a:r>
              <a:rPr lang="pt-BR" dirty="0" smtClean="0"/>
              <a:t>                       </a:t>
            </a:r>
            <a:endParaRPr lang="pt-BR" dirty="0"/>
          </a:p>
          <a:p>
            <a:pPr algn="r"/>
            <a:r>
              <a:rPr lang="pt-BR" dirty="0" smtClean="0"/>
              <a:t>                                                                           (BRASIL, 2011)</a:t>
            </a:r>
            <a:endParaRPr lang="pt-BR" dirty="0"/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08520" y="116632"/>
            <a:ext cx="9361040" cy="1301006"/>
          </a:xfrm>
        </p:spPr>
        <p:txBody>
          <a:bodyPr/>
          <a:lstStyle/>
          <a:p>
            <a:r>
              <a:rPr lang="pt-BR" sz="2000" b="1" dirty="0">
                <a:latin typeface="Arial" pitchFamily="34" charset="0"/>
                <a:cs typeface="Arial" pitchFamily="34" charset="0"/>
              </a:rPr>
              <a:t>Objetivo 2.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Melhorar a qualidade da atenção a hipertensos e/ou diabéticos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692696"/>
            <a:ext cx="8435280" cy="5433467"/>
          </a:xfrm>
        </p:spPr>
        <p:txBody>
          <a:bodyPr/>
          <a:lstStyle/>
          <a:p>
            <a:pPr marL="0" indent="0">
              <a:buNone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Meta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2.8/2.9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Realizar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avaliação da necessidade de atendimento odontológico em 100% das pessoas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hipertensas e/ou diabéticas.</a:t>
            </a:r>
          </a:p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60538"/>
            <a:ext cx="4248472" cy="25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760538"/>
            <a:ext cx="3816424" cy="25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ângulo 3"/>
          <p:cNvSpPr/>
          <p:nvPr/>
        </p:nvSpPr>
        <p:spPr>
          <a:xfrm rot="10800000" flipV="1">
            <a:off x="179512" y="4743021"/>
            <a:ext cx="40324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1º </a:t>
            </a:r>
            <a:r>
              <a:rPr lang="pt-BR" dirty="0" smtClean="0"/>
              <a:t>mês: 122 usuários (93,8%)  </a:t>
            </a:r>
            <a:endParaRPr lang="pt-BR" dirty="0"/>
          </a:p>
          <a:p>
            <a:r>
              <a:rPr lang="pt-BR" dirty="0" smtClean="0"/>
              <a:t>2º mês: 249 usuários (97,6%)</a:t>
            </a:r>
            <a:endParaRPr lang="pt-BR" dirty="0"/>
          </a:p>
          <a:p>
            <a:r>
              <a:rPr lang="pt-BR" dirty="0" smtClean="0"/>
              <a:t>3º</a:t>
            </a:r>
            <a:r>
              <a:rPr lang="pt-BR" dirty="0"/>
              <a:t>: </a:t>
            </a:r>
            <a:r>
              <a:rPr lang="pt-BR" dirty="0" smtClean="0"/>
              <a:t>mês: 358 usuários (99,7%)</a:t>
            </a:r>
            <a:endParaRPr lang="pt-BR" dirty="0"/>
          </a:p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 rot="10800000" flipV="1">
            <a:off x="5148062" y="4639541"/>
            <a:ext cx="35283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1º </a:t>
            </a:r>
            <a:r>
              <a:rPr lang="pt-BR" dirty="0" smtClean="0"/>
              <a:t>mês: 51 usuários (87,9 %)  </a:t>
            </a:r>
            <a:endParaRPr lang="pt-BR" dirty="0"/>
          </a:p>
          <a:p>
            <a:r>
              <a:rPr lang="pt-BR" dirty="0"/>
              <a:t> 2º </a:t>
            </a:r>
            <a:r>
              <a:rPr lang="pt-BR" dirty="0" smtClean="0"/>
              <a:t>mês: </a:t>
            </a:r>
            <a:r>
              <a:rPr lang="pt-BR" dirty="0" smtClean="0"/>
              <a:t>91 usuários </a:t>
            </a:r>
            <a:r>
              <a:rPr lang="pt-BR" dirty="0" smtClean="0"/>
              <a:t>(94,8%)</a:t>
            </a:r>
            <a:endParaRPr lang="pt-BR" dirty="0"/>
          </a:p>
          <a:p>
            <a:r>
              <a:rPr lang="pt-BR" dirty="0"/>
              <a:t> </a:t>
            </a:r>
            <a:r>
              <a:rPr lang="pt-BR" dirty="0" smtClean="0"/>
              <a:t>3º mês: 135 usuários (99,3%)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488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6632"/>
            <a:ext cx="8496944" cy="1656185"/>
          </a:xfrm>
        </p:spPr>
        <p:txBody>
          <a:bodyPr>
            <a:normAutofit/>
          </a:bodyPr>
          <a:lstStyle/>
          <a:p>
            <a:pPr marL="0" indent="0" algn="just">
              <a:buFont typeface="Arial" charset="0"/>
              <a:buNone/>
            </a:pPr>
            <a:r>
              <a:rPr lang="pt-BR" alt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3: </a:t>
            </a:r>
            <a:r>
              <a:rPr lang="pt-BR" alt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Melhorar a adesão dos hipertensos e/ou diabéticos</a:t>
            </a:r>
          </a:p>
          <a:p>
            <a:pPr marL="0" indent="0" algn="just">
              <a:buNone/>
            </a:pPr>
            <a:r>
              <a:rPr lang="pt-BR" alt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alt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3.1/3.2</a:t>
            </a:r>
            <a:r>
              <a:rPr lang="pt-BR" alt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Buscar 100% das pessoas com </a:t>
            </a:r>
            <a:r>
              <a:rPr lang="pt-BR" alt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hipertensão e/ou diabéticas faltosas </a:t>
            </a:r>
            <a:r>
              <a:rPr lang="pt-BR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às consultas na UBS conforme a periodicidade </a:t>
            </a:r>
            <a:r>
              <a:rPr lang="pt-BR" alt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recomendada.</a:t>
            </a:r>
          </a:p>
          <a:p>
            <a:pPr marL="0" indent="0" algn="just">
              <a:buNone/>
            </a:pPr>
            <a:r>
              <a:rPr lang="pt-BR" alt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pt-BR" alt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</a:p>
          <a:p>
            <a:pPr marL="0" indent="0" algn="just">
              <a:buNone/>
            </a:pPr>
            <a:endParaRPr lang="pt-BR" alt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95326" y="1844824"/>
            <a:ext cx="39446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1º mês: 6 usuários HAS (100%)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2º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mês: 9 usuários HAS (100%)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3º mês: 9 usuários HAS (100%)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572000" y="1844824"/>
            <a:ext cx="38164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1º mês: 2 usuários DM (100%)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2º mês: 3 usuários DM (100%)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3º mês: 4 usuários DM (100%)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 rot="10800000" flipV="1">
            <a:off x="195324" y="2858100"/>
            <a:ext cx="869715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i="1" dirty="0">
                <a:latin typeface="Arial" pitchFamily="34" charset="0"/>
                <a:cs typeface="Arial" pitchFamily="34" charset="0"/>
              </a:rPr>
              <a:t>Objetivo 4: </a:t>
            </a:r>
            <a:r>
              <a:rPr lang="pt-BR" sz="2000" i="1" dirty="0">
                <a:latin typeface="Arial" pitchFamily="34" charset="0"/>
                <a:cs typeface="Arial" pitchFamily="34" charset="0"/>
              </a:rPr>
              <a:t>Melhorar o registro das </a:t>
            </a: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informações</a:t>
            </a:r>
          </a:p>
          <a:p>
            <a:r>
              <a:rPr lang="pt-BR" sz="2000" b="1" dirty="0">
                <a:latin typeface="Arial" pitchFamily="34" charset="0"/>
                <a:cs typeface="Arial" pitchFamily="34" charset="0"/>
              </a:rPr>
              <a:t>Meta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4.1/4.2. 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Manter ficha de acompanhamento de 100% das pessoas com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hipertensão e/ou diabetes .</a:t>
            </a: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326" y="3853270"/>
            <a:ext cx="4376674" cy="195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1801" y="3853269"/>
            <a:ext cx="3906168" cy="1951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95323" y="5805264"/>
            <a:ext cx="47367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1º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mês: 122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 HAS (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93,8%)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2º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mês: 246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 HAS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(96,5%)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3º mês: 359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HAS (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100%)</a:t>
            </a:r>
          </a:p>
        </p:txBody>
      </p:sp>
      <p:sp>
        <p:nvSpPr>
          <p:cNvPr id="5" name="Retângulo 4"/>
          <p:cNvSpPr/>
          <p:nvPr/>
        </p:nvSpPr>
        <p:spPr>
          <a:xfrm>
            <a:off x="5001801" y="5805265"/>
            <a:ext cx="41421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1º  </a:t>
            </a:r>
            <a:r>
              <a:rPr lang="pt-BR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mês: 53 </a:t>
            </a:r>
            <a:r>
              <a:rPr lang="pt-B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usuários </a:t>
            </a:r>
            <a:r>
              <a:rPr lang="pt-BR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 (91,4%)</a:t>
            </a:r>
            <a:endParaRPr lang="pt-B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2º  </a:t>
            </a:r>
            <a:r>
              <a:rPr lang="pt-BR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mês: 90 </a:t>
            </a:r>
            <a:r>
              <a:rPr lang="pt-B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usuários </a:t>
            </a:r>
            <a:r>
              <a:rPr lang="pt-BR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 </a:t>
            </a:r>
            <a:r>
              <a:rPr lang="pt-B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93,8%) </a:t>
            </a:r>
            <a:endParaRPr lang="pt-B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3º mês: 136 </a:t>
            </a:r>
            <a:r>
              <a:rPr lang="pt-B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usuários </a:t>
            </a:r>
            <a:r>
              <a:rPr lang="pt-BR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 (100</a:t>
            </a:r>
            <a:r>
              <a:rPr lang="pt-B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-891480"/>
            <a:ext cx="8568952" cy="2736304"/>
          </a:xfrm>
        </p:spPr>
        <p:txBody>
          <a:bodyPr/>
          <a:lstStyle/>
          <a:p>
            <a:pPr algn="just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Objetivo 5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: Mapear o risco  para doença cardiovascular 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das pessoas com Hipertensão e/ ou diabetes. 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836712"/>
            <a:ext cx="8507288" cy="58326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Meta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5.1/5.2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Realizar estratificação do risco cardiovascular em 100% das pessoas com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hipertensão e/ou diabetes.</a:t>
            </a:r>
          </a:p>
          <a:p>
            <a:pPr marL="0" indent="0">
              <a:buNone/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Resultados (HAS) :                                          Resultados ( DM) : </a:t>
            </a:r>
          </a:p>
          <a:p>
            <a:pPr marL="0" indent="0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1º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mês: 130 usuários (100%)            1º mês: 58 usuários (100%)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2º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mês: 255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usuários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(100%)             2º mês: 96 usuários (100%)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3º mês: 359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usuários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(100%)             3º mês: 136 usuários (100%)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6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: Promover a saúde de pessoas com hipertensão e/ou diabetes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Meta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6.1/6.2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Garantir orientação nutricional a 100% das pessoas com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hipertensão e/ou diabetes .</a:t>
            </a:r>
          </a:p>
          <a:p>
            <a:pPr marL="0" indent="0">
              <a:buNone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Resultados(HAS)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:                                         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Resultados ( DM)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: </a:t>
            </a:r>
          </a:p>
          <a:p>
            <a:pPr marL="0" indent="0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1º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mês:130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usuários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(100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%)              1º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mês: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58 usuários (100%)</a:t>
            </a:r>
          </a:p>
          <a:p>
            <a:pPr marL="0" indent="0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2º mês: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255 usuários 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(100%)            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2º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mês: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96 usuários (100%)</a:t>
            </a:r>
          </a:p>
          <a:p>
            <a:pPr marL="0" indent="0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3º mês: 359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usuários (100%)             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3º mês:136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usuários (100%)</a:t>
            </a:r>
          </a:p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	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73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-747464"/>
            <a:ext cx="9324528" cy="2165102"/>
          </a:xfrm>
        </p:spPr>
        <p:txBody>
          <a:bodyPr/>
          <a:lstStyle/>
          <a:p>
            <a:r>
              <a:rPr lang="pt-BR" sz="2000" b="1" dirty="0">
                <a:latin typeface="Arial" pitchFamily="34" charset="0"/>
                <a:cs typeface="Arial" pitchFamily="34" charset="0"/>
              </a:rPr>
              <a:t>Objetivo 6: Promover a saúde de pessoas com hipertensão e/ou diabetes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620688"/>
            <a:ext cx="8686800" cy="6237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800" b="1" dirty="0">
                <a:latin typeface="Arial" pitchFamily="34" charset="0"/>
                <a:cs typeface="Arial" pitchFamily="34" charset="0"/>
              </a:rPr>
              <a:t>Meta 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6.3/6.4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Garantir orientação em relação à prática regular de atividade física a 100% das pessoas com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hipertensão e/ou diabetes.</a:t>
            </a:r>
          </a:p>
          <a:p>
            <a:pPr marL="0" indent="0">
              <a:buNone/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Resultados(HAS) :                                          Resultados ( DM) : </a:t>
            </a:r>
          </a:p>
          <a:p>
            <a:pPr marL="0" indent="0">
              <a:buNone/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1º 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mês: 130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usuários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(100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%)             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	1º  mês: 58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usuários (100%)</a:t>
            </a:r>
          </a:p>
          <a:p>
            <a:pPr marL="0" indent="0">
              <a:buNone/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2º 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mês: 255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usuários 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(100%)            	2º  mês: 96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usuários (100%)</a:t>
            </a:r>
          </a:p>
          <a:p>
            <a:pPr marL="0" indent="0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3º mês: 359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usuários (100%)              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	3º   mês: 136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usuários (100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%)</a:t>
            </a:r>
          </a:p>
          <a:p>
            <a:pPr marL="0" indent="0">
              <a:buNone/>
            </a:pPr>
            <a:endParaRPr lang="pt-BR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Meta 6.5/6.6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Garantir orientação sobre os riscos do tabagismo a 100% das pessoas com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hipertensão e/ ou diabetes .</a:t>
            </a:r>
          </a:p>
          <a:p>
            <a:pPr marL="0" indent="0">
              <a:buNone/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Resultados(HAS) :                                          Resultados ( DM) : </a:t>
            </a:r>
          </a:p>
          <a:p>
            <a:pPr marL="0" indent="0">
              <a:buNone/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1º 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mês: 130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usuários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(100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%)             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	1º  mês:  58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usuários (100%)</a:t>
            </a:r>
          </a:p>
          <a:p>
            <a:pPr marL="0" indent="0">
              <a:buNone/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2º 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mês: 255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usuários 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(100%)             	2º  mês:  96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usuários (100%)</a:t>
            </a:r>
          </a:p>
          <a:p>
            <a:pPr marL="0" indent="0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3º mês: 359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usuários (100%)              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	3º   mês: 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136 usuários (100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%)</a:t>
            </a:r>
          </a:p>
          <a:p>
            <a:pPr marL="0" indent="0">
              <a:buNone/>
            </a:pPr>
            <a:endParaRPr lang="pt-BR" sz="1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Meta 6.7/ 6.8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Garanti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r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orientação sobre higiene bucal a 100% das pessoas com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hipertensão e/ou diabetes.</a:t>
            </a:r>
          </a:p>
          <a:p>
            <a:pPr marL="0" lvl="0" indent="0">
              <a:buNone/>
            </a:pPr>
            <a:r>
              <a:rPr lang="pt-BR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1º  mês:  130 </a:t>
            </a:r>
            <a:r>
              <a:rPr lang="pt-BR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usuários </a:t>
            </a:r>
            <a:r>
              <a:rPr lang="pt-BR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(100</a:t>
            </a:r>
            <a:r>
              <a:rPr lang="pt-BR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%)              1º  </a:t>
            </a:r>
            <a:r>
              <a:rPr lang="pt-BR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mês:  58 </a:t>
            </a:r>
            <a:r>
              <a:rPr lang="pt-BR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usuários (100%)</a:t>
            </a:r>
          </a:p>
          <a:p>
            <a:pPr marL="0" lvl="0" indent="0">
              <a:buNone/>
            </a:pPr>
            <a:r>
              <a:rPr lang="pt-BR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2º  </a:t>
            </a:r>
            <a:r>
              <a:rPr lang="pt-BR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mês:  </a:t>
            </a:r>
            <a:r>
              <a:rPr lang="pt-BR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255 usuários  </a:t>
            </a:r>
            <a:r>
              <a:rPr lang="pt-BR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(100%)             </a:t>
            </a:r>
            <a:r>
              <a:rPr lang="pt-BR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2º  </a:t>
            </a:r>
            <a:r>
              <a:rPr lang="pt-BR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mês:  </a:t>
            </a:r>
            <a:r>
              <a:rPr lang="pt-BR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96 usuários (100%)</a:t>
            </a:r>
          </a:p>
          <a:p>
            <a:pPr marL="0" lvl="0" indent="0">
              <a:buNone/>
            </a:pPr>
            <a:r>
              <a:rPr lang="pt-BR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3º mês:  </a:t>
            </a:r>
            <a:r>
              <a:rPr lang="pt-BR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359 usuários (100%)               </a:t>
            </a:r>
            <a:r>
              <a:rPr lang="pt-BR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3º mês:  </a:t>
            </a:r>
            <a:r>
              <a:rPr lang="pt-BR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136 usuários (100%)</a:t>
            </a:r>
          </a:p>
          <a:p>
            <a:pPr marL="0" lvl="0" indent="0">
              <a:buNone/>
            </a:pPr>
            <a:endParaRPr lang="pt-BR" sz="1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23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1156990"/>
          </a:xfrm>
        </p:spPr>
        <p:txBody>
          <a:bodyPr/>
          <a:lstStyle/>
          <a:p>
            <a:r>
              <a:rPr lang="pt-BR" altLang="es-ES" sz="3200" b="1" dirty="0" smtClean="0">
                <a:latin typeface="Arial" charset="0"/>
                <a:cs typeface="Arial" charset="0"/>
              </a:rPr>
              <a:t>Discussão</a:t>
            </a:r>
            <a:endParaRPr lang="es-ES" altLang="es-ES" sz="3200" b="1" dirty="0" smtClean="0">
              <a:latin typeface="Arial" charset="0"/>
              <a:cs typeface="Arial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96752"/>
            <a:ext cx="9900592" cy="532859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União entre os integrantes da equipe e relação estável equipe-comunidade.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Organização do serviço/distribuição dos papéis.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Ampliação da cobertura e cadastramento de pessoas com hipertensão e/ou diabetes.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Melhoria de atendimento/acolhimento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Ampliação de promoção de saúde/incentivo para mudança de estilo de vida.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Melhoria dos registros.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Busca ativa dos faltosos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às consultas.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Contato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periódico com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gestor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Engajamento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público.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Intervenção como modelo para organização de outros programas na UBSF.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Incorporação definitiva na rotina da UBSF, reforçar as capacitações dos profissionais e dar continuidade ao acompanhamento.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13141325" cy="5098578"/>
          </a:xfrm>
        </p:spPr>
        <p:txBody>
          <a:bodyPr/>
          <a:lstStyle/>
          <a:p>
            <a:r>
              <a:rPr lang="pt-BR" sz="4000" b="1" dirty="0">
                <a:latin typeface="Arial" pitchFamily="34" charset="0"/>
                <a:cs typeface="Arial" pitchFamily="34" charset="0"/>
              </a:rPr>
              <a:t>Reflexão crítica do</a:t>
            </a:r>
            <a:br>
              <a:rPr lang="pt-BR" sz="4000" b="1" dirty="0">
                <a:latin typeface="Arial" pitchFamily="34" charset="0"/>
                <a:cs typeface="Arial" pitchFamily="34" charset="0"/>
              </a:rPr>
            </a:br>
            <a:r>
              <a:rPr lang="pt-BR" sz="4000" b="1" dirty="0">
                <a:latin typeface="Arial" pitchFamily="34" charset="0"/>
                <a:cs typeface="Arial" pitchFamily="34" charset="0"/>
              </a:rPr>
              <a:t>processo </a:t>
            </a:r>
            <a:r>
              <a:rPr lang="pt-BR" sz="4000" b="1" dirty="0" smtClean="0">
                <a:latin typeface="Arial" pitchFamily="34" charset="0"/>
                <a:cs typeface="Arial" pitchFamily="34" charset="0"/>
              </a:rPr>
              <a:t>pessoal de </a:t>
            </a:r>
            <a:r>
              <a:rPr lang="pt-BR" sz="4000" b="1" dirty="0">
                <a:latin typeface="Arial" pitchFamily="34" charset="0"/>
                <a:cs typeface="Arial" pitchFamily="34" charset="0"/>
              </a:rPr>
              <a:t>aprendizagem</a:t>
            </a:r>
            <a:br>
              <a:rPr lang="pt-BR" sz="4000" b="1" dirty="0">
                <a:latin typeface="Arial" pitchFamily="34" charset="0"/>
                <a:cs typeface="Arial" pitchFamily="34" charset="0"/>
              </a:rPr>
            </a:br>
            <a:endParaRPr lang="pt-BR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68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503238" y="115888"/>
            <a:ext cx="8640762" cy="6337300"/>
          </a:xfrm>
        </p:spPr>
        <p:txBody>
          <a:bodyPr rtlCol="0">
            <a:no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Conhecimento do perfil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populacional.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Trabalho em equipe/trocas/discussões.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Ferramentas/suporte em busca estratégias para solucionar problemas na área adstrita.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Atendimentos embasados em protocolos.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Atenção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integral à saúde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das pessoas com hipertensão e diabetes.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Maior qualificação profissional (pessoal e da equipe).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Casos clínicos e sua aplicabilidade na prática/rotina diária.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Aquisição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conhecimentos (estudos/leituras realizadas).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Conclusão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Resultado final  da intervenção na rotina da UBSF nº 28 :</a:t>
            </a:r>
          </a:p>
          <a:p>
            <a:pPr>
              <a:buFont typeface="Wingdings" pitchFamily="2" charset="2"/>
              <a:buChar char="§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Cobertura e cadastramento a 59% (n=359) dos usuários hipertensos e 90,7% (n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=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136) dos  usuários diabéticos da área de abrangência. </a:t>
            </a:r>
          </a:p>
          <a:p>
            <a:pPr>
              <a:buFont typeface="Wingdings" pitchFamily="2" charset="2"/>
              <a:buChar char="§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Capacitação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equipe.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Qualificação de assistência, acolhimento e acompanhamento dos usuários.</a:t>
            </a:r>
          </a:p>
          <a:p>
            <a:pPr>
              <a:buFont typeface="Wingdings" pitchFamily="2" charset="2"/>
              <a:buChar char="§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Registros confiáveis e dados atualizados.</a:t>
            </a:r>
          </a:p>
          <a:p>
            <a:pPr>
              <a:buFont typeface="Wingdings" pitchFamily="2" charset="2"/>
              <a:buChar char="§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Promoção da saúde e incentivo na mudança de estilo de vida. </a:t>
            </a:r>
          </a:p>
          <a:p>
            <a:pPr>
              <a:buFont typeface="Wingdings" pitchFamily="2" charset="2"/>
              <a:buChar char="§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Estratificação de risco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cardiovascular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 orientação sobre identificação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os fatores de risco modificáveis. </a:t>
            </a:r>
          </a:p>
          <a:p>
            <a:pPr>
              <a:buFont typeface="Wingdings" pitchFamily="2" charset="2"/>
              <a:buChar char="§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Harmonia entre os membros da equipe e a comunidade.</a:t>
            </a:r>
          </a:p>
          <a:p>
            <a:pPr>
              <a:buFont typeface="Wingdings" pitchFamily="2" charset="2"/>
              <a:buChar char="§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Organização do serviço, conscientização dos profissionais e engajamento ativo da comunidade.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pt-BR" altLang="es-ES" sz="3200" dirty="0" smtClean="0">
                <a:latin typeface="Arial" pitchFamily="34" charset="0"/>
                <a:cs typeface="Arial" pitchFamily="34" charset="0"/>
              </a:rPr>
              <a:t>Referências bibliográficas </a:t>
            </a:r>
            <a:endParaRPr lang="es-ES" altLang="es-E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1268413"/>
            <a:ext cx="7473950" cy="5329237"/>
          </a:xfrm>
        </p:spPr>
        <p:txBody>
          <a:bodyPr rtlCol="0">
            <a:normAutofit fontScale="25000" lnSpcReduction="20000"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pt-BR" sz="6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400" dirty="0">
                <a:latin typeface="Arial" panose="020B0604020202020204" pitchFamily="34" charset="0"/>
                <a:cs typeface="Arial" panose="020B0604020202020204" pitchFamily="34" charset="0"/>
              </a:rPr>
              <a:t>BRASIL. Ministério da Saúde. Secretaria de Atenção à Saúde. Departamento de Atenção Básica. Estratégias para o cuidado da pessoa com doença crônica: Hipertensão Arterial Sistêmica e Diabetes Mellitus. Brasília: Ministério da Saúde, 2013.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pt-BR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pt-BR" sz="6400" dirty="0">
                <a:latin typeface="Arial" panose="020B0604020202020204" pitchFamily="34" charset="0"/>
                <a:cs typeface="Arial" panose="020B0604020202020204" pitchFamily="34" charset="0"/>
              </a:rPr>
              <a:t>2 Brasil. Ministério da Saúde. Carta dos direitos dos usuários da saúde. Ministério da Saúde. 2. ed. Brasília: Ministério da Saúde, 2007. 9 p. (Série E. Legislação de Saúde).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pt-BR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pt-BR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pt-BR" sz="6400" dirty="0">
                <a:latin typeface="Arial" panose="020B0604020202020204" pitchFamily="34" charset="0"/>
                <a:cs typeface="Arial" panose="020B0604020202020204" pitchFamily="34" charset="0"/>
              </a:rPr>
              <a:t>Brasil. Ministério da Saúde. Secretaria de Atenção à Saúde. Departamento de Atenção Básica. Hipertensão arterial sistêmica para o Sistema Único de Saúde. Brasília: Ministério da Saúde, 2006. 58 p. 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pt-BR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pt-BR" sz="6400" dirty="0">
                <a:latin typeface="Arial" panose="020B0604020202020204" pitchFamily="34" charset="0"/>
                <a:cs typeface="Arial" panose="020B0604020202020204" pitchFamily="34" charset="0"/>
              </a:rPr>
              <a:t>4 Siqueira FCV, </a:t>
            </a:r>
            <a:r>
              <a:rPr lang="pt-BR" sz="6400" dirty="0" err="1">
                <a:latin typeface="Arial" panose="020B0604020202020204" pitchFamily="34" charset="0"/>
                <a:cs typeface="Arial" panose="020B0604020202020204" pitchFamily="34" charset="0"/>
              </a:rPr>
              <a:t>Facchini</a:t>
            </a:r>
            <a:r>
              <a:rPr lang="pt-BR" sz="6400" dirty="0">
                <a:latin typeface="Arial" panose="020B0604020202020204" pitchFamily="34" charset="0"/>
                <a:cs typeface="Arial" panose="020B0604020202020204" pitchFamily="34" charset="0"/>
              </a:rPr>
              <a:t> LA, Silveira DS, </a:t>
            </a:r>
            <a:r>
              <a:rPr lang="pt-BR" sz="6400" dirty="0" err="1">
                <a:latin typeface="Arial" panose="020B0604020202020204" pitchFamily="34" charset="0"/>
                <a:cs typeface="Arial" panose="020B0604020202020204" pitchFamily="34" charset="0"/>
              </a:rPr>
              <a:t>Piccini</a:t>
            </a:r>
            <a:r>
              <a:rPr lang="pt-BR" sz="6400" dirty="0">
                <a:latin typeface="Arial" panose="020B0604020202020204" pitchFamily="34" charset="0"/>
                <a:cs typeface="Arial" panose="020B0604020202020204" pitchFamily="34" charset="0"/>
              </a:rPr>
              <a:t> RX, </a:t>
            </a:r>
            <a:r>
              <a:rPr lang="pt-BR" sz="6400" dirty="0" err="1">
                <a:latin typeface="Arial" panose="020B0604020202020204" pitchFamily="34" charset="0"/>
                <a:cs typeface="Arial" panose="020B0604020202020204" pitchFamily="34" charset="0"/>
              </a:rPr>
              <a:t>Thumé</a:t>
            </a:r>
            <a:r>
              <a:rPr lang="pt-BR" sz="6400" dirty="0">
                <a:latin typeface="Arial" panose="020B0604020202020204" pitchFamily="34" charset="0"/>
                <a:cs typeface="Arial" panose="020B0604020202020204" pitchFamily="34" charset="0"/>
              </a:rPr>
              <a:t> E, Tomasi E. Barreiras arquitetônicas a idosos e portadores de deficiência física: um estudo epidemiológico da estrutura física das unidades básicas de saúde em sete estados do Brasil. Ciência Saúde Coletiva. 2009; 14: 39-44.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pt-BR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pt-BR" sz="6400" dirty="0">
                <a:latin typeface="Arial" panose="020B0604020202020204" pitchFamily="34" charset="0"/>
                <a:cs typeface="Arial" panose="020B0604020202020204" pitchFamily="34" charset="0"/>
              </a:rPr>
              <a:t>5 SEMSA/SUSAM. Secretaria do Estado do Amazonas, disponível em: http://www.saude.am.gov.br/, acessado em 10.08.2015.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pt-BR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pt-BR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pt-BR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pt-BR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pt-BR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pt-BR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/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AGRADECIMENTOS </a:t>
            </a:r>
            <a:endParaRPr lang="es-E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904656"/>
          </a:xfrm>
        </p:spPr>
        <p:txBody>
          <a:bodyPr/>
          <a:lstStyle/>
          <a:p>
            <a:pPr marL="0" indent="0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           Agradeço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 Deus por me dar uma família que desde pequeno me ensinou a importância de ser humanista e me orientou a escolher o caminho científico.</a:t>
            </a:r>
          </a:p>
          <a:p>
            <a:pPr marL="0" indent="0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    	Agradeço a minha orientadora Denise </a:t>
            </a:r>
            <a:r>
              <a:rPr lang="pt-BR" sz="2000" dirty="0" err="1">
                <a:latin typeface="Arial" pitchFamily="34" charset="0"/>
                <a:cs typeface="Arial" pitchFamily="34" charset="0"/>
              </a:rPr>
              <a:t>Bermudez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Pereira e a </a:t>
            </a:r>
            <a:r>
              <a:rPr lang="pt-BR" sz="2000" dirty="0" err="1">
                <a:latin typeface="Arial" pitchFamily="34" charset="0"/>
                <a:cs typeface="Arial" pitchFamily="34" charset="0"/>
              </a:rPr>
              <a:t>co-orientadora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Flávia </a:t>
            </a:r>
            <a:r>
              <a:rPr lang="pt-BR" sz="2000" dirty="0" err="1">
                <a:latin typeface="Arial" pitchFamily="34" charset="0"/>
                <a:cs typeface="Arial" pitchFamily="34" charset="0"/>
              </a:rPr>
              <a:t>Jôse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Oliveira Alves, que acompanharam minhas atividades desde o início até o fim do curso, me apoiaram e me ajudaram a superar as dificuldades.</a:t>
            </a:r>
          </a:p>
          <a:p>
            <a:pPr marL="0" indent="0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    	Agradeço a toda equipe do curso da especialização da Universidade Federal de Pelotas pelo seu desempenho impecável ao nível de atenção primária à saúde e aos colegas do curso que compartilharam seus conhecimentos.</a:t>
            </a:r>
          </a:p>
          <a:p>
            <a:pPr marL="0" indent="0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   	Agradeço a minha equipe, aos gestores e aos usuários de nossa área de abrangência, que contribuíram positivamente no êxito desse trabalho.</a:t>
            </a:r>
          </a:p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0973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Introdução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Apresentando o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município:</a:t>
            </a:r>
          </a:p>
          <a:p>
            <a:pPr marL="0" indent="0">
              <a:buNone/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População (IBGE): 2.020.301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habitantes</a:t>
            </a:r>
          </a:p>
          <a:p>
            <a:pPr>
              <a:buFont typeface="Wingdings" pitchFamily="2" charset="2"/>
              <a:buChar char="§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30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Unidades Básicas de Saúde (UBS)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tradicionais </a:t>
            </a:r>
          </a:p>
          <a:p>
            <a:pPr>
              <a:buFont typeface="Wingdings" pitchFamily="2" charset="2"/>
              <a:buChar char="§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151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UBS com Estratégia de Saúde da Família (ESF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Centros de Especialidades Odontológicas (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CEO)</a:t>
            </a:r>
          </a:p>
          <a:p>
            <a:pPr>
              <a:buFont typeface="Wingdings" pitchFamily="2" charset="2"/>
              <a:buChar char="§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12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Centros de Atenção Integral às Crianças (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CAIC)</a:t>
            </a:r>
          </a:p>
          <a:p>
            <a:pPr>
              <a:buFont typeface="Wingdings" pitchFamily="2" charset="2"/>
              <a:buChar char="§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Centros de Atenção Psicossocial (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CAPS)</a:t>
            </a:r>
          </a:p>
          <a:p>
            <a:pPr>
              <a:buFont typeface="Wingdings" pitchFamily="2" charset="2"/>
              <a:buChar char="§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Centros de Atenção ao Idoso (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CAIMI)</a:t>
            </a:r>
          </a:p>
          <a:p>
            <a:pPr>
              <a:buFont typeface="Wingdings" pitchFamily="2" charset="2"/>
              <a:buChar char="§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centro especializado 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reabilitação</a:t>
            </a:r>
          </a:p>
          <a:p>
            <a:pPr>
              <a:buFont typeface="Wingdings" pitchFamily="2" charset="2"/>
              <a:buChar char="§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centro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psiquiátrico</a:t>
            </a:r>
          </a:p>
          <a:p>
            <a:pPr>
              <a:buFont typeface="Wingdings" pitchFamily="2" charset="2"/>
              <a:buChar char="§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7 policlínicas</a:t>
            </a:r>
          </a:p>
          <a:p>
            <a:pPr>
              <a:buFont typeface="Wingdings" pitchFamily="2" charset="2"/>
              <a:buChar char="§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6 fundações</a:t>
            </a:r>
          </a:p>
          <a:p>
            <a:pPr>
              <a:buFont typeface="Wingdings" pitchFamily="2" charset="2"/>
              <a:buChar char="§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6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maternidades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8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Serviços de Pronto Atendimento.</a:t>
            </a:r>
          </a:p>
          <a:p>
            <a:pPr marL="0" indent="0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047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9073008" cy="1268760"/>
          </a:xfrm>
        </p:spPr>
        <p:txBody>
          <a:bodyPr/>
          <a:lstStyle/>
          <a:p>
            <a:r>
              <a:rPr lang="es-ES" altLang="es-E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altLang="es-E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altLang="es-E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6182147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Características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da UBSF nº 28: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1 Equipe de ESF 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4000 usuários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na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área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abrangência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1 médico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1 enfermeira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1 cirurgião-dentista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1 auxiliar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saúde bucal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técnicas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enfermagem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administrador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7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gentes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omunitários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aúde 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Atendimento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m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anhã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 vespertino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Introdução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Situação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previamente à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intervenção: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Estimativa de 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608 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usuários hipertensos na área, sendo 150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acompanhados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na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UBSF (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24,6% pela PCD)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Estimativa de 150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diabéticos na área, sendo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103 acompanhado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na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UBSF (68,6% pela PCD)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Ausência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registro de informações acerca de promoção de saúde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Registro inadequado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dos atendimentos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 resultados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entregas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dos exames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Falta da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busca ativa dos usuários faltosos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às consultas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Ausência de estratégias de cobertura, de 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protocolo de atendimento e acompanhamento dos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usuários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Precariedade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relação equipe-comunidade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2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7029400"/>
          </a:xfrm>
        </p:spPr>
        <p:txBody>
          <a:bodyPr rtlCol="0">
            <a:no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Objetivo Geral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Melhorar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atenção à saúde dos usuários com Hipertensão Arterial Sistêmica e/ou Diabetes Mellitus, na UBSF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nº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28, no município de Manaus/AM.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r>
              <a:rPr lang="pt-BR" b="1" dirty="0" smtClean="0"/>
              <a:t>		</a:t>
            </a:r>
            <a:r>
              <a:rPr lang="pt-B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49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0"/>
            <a:ext cx="9361040" cy="1517030"/>
          </a:xfrm>
        </p:spPr>
        <p:txBody>
          <a:bodyPr/>
          <a:lstStyle/>
          <a:p>
            <a:r>
              <a:rPr lang="pt-BR" sz="2800" b="1" u="sng" dirty="0" smtClean="0">
                <a:latin typeface="Arial" pitchFamily="34" charset="0"/>
                <a:cs typeface="Arial" pitchFamily="34" charset="0"/>
              </a:rPr>
              <a:t>Logística</a:t>
            </a:r>
            <a:endParaRPr lang="pt-BR" sz="28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Protocolo disponível: Caderno de Atenção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Básica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nº 36 e 37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acompanhamento dos usuários hipertensos e/ou diabéticos, edição  2013.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Livro de registro específico ,fichas-espelho  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planilha de coleta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dados.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Capacitação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da equipe e delegação de funções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específicas.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Garantia de insumos + organização do espaço e agenda dos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profissionais.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Adequação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do registro, controle semanal e monitoramento 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intervenção.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Busca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ativa dos faltos às consultas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Contato com gestor</a:t>
            </a:r>
          </a:p>
        </p:txBody>
      </p:sp>
    </p:spTree>
    <p:extLst>
      <p:ext uri="{BB962C8B-B14F-4D97-AF65-F5344CB8AC3E}">
        <p14:creationId xmlns:p14="http://schemas.microsoft.com/office/powerpoint/2010/main" val="225752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10667528" cy="1143000"/>
          </a:xfrm>
        </p:spPr>
        <p:txBody>
          <a:bodyPr/>
          <a:lstStyle/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Ações em monitoramento e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avaliação: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periodicidade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na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realização dos exames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previstos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nos protocolos adotados pela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UBSF.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registros de todas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as pessoas com hipertensão e/ou diabetes em nossa UBSF.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realização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avaliação de risco em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todos os usuários hipertensos e/ou diabéticos acompanhados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na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UBSF.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de todas as pessoas hipertensas e/ou diabéticas 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que receberam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orientações.</a:t>
            </a:r>
          </a:p>
          <a:p>
            <a:pPr marL="0" indent="0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dirty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74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3240</TotalTime>
  <Words>2319</Words>
  <Application>Microsoft Office PowerPoint</Application>
  <PresentationFormat>Apresentação na tela (4:3)</PresentationFormat>
  <Paragraphs>314</Paragraphs>
  <Slides>29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Wingdings</vt:lpstr>
      <vt:lpstr>Tema do Office</vt:lpstr>
      <vt:lpstr>Apresentação do PowerPoint</vt:lpstr>
      <vt:lpstr> </vt:lpstr>
      <vt:lpstr>Introdução  </vt:lpstr>
      <vt:lpstr>Introdução </vt:lpstr>
      <vt:lpstr>Introdução  </vt:lpstr>
      <vt:lpstr>Apresentação do PowerPoint</vt:lpstr>
      <vt:lpstr>  Metodologia </vt:lpstr>
      <vt:lpstr>Logística</vt:lpstr>
      <vt:lpstr>Ações em monitoramento e avaliação:</vt:lpstr>
      <vt:lpstr>Apresentação do PowerPoint</vt:lpstr>
      <vt:lpstr>Ações em organização e gestão do serviço: </vt:lpstr>
      <vt:lpstr>Ações em engajamento público: </vt:lpstr>
      <vt:lpstr>Ações em qualificação da prática clínica:</vt:lpstr>
      <vt:lpstr> Objetivos, metas e resultados</vt:lpstr>
      <vt:lpstr>Resultados </vt:lpstr>
      <vt:lpstr>Apresentação do PowerPoint</vt:lpstr>
      <vt:lpstr>Objetivo 2. Melhorar a qualidade da atenção a hipertensos e/ou diabéticos </vt:lpstr>
      <vt:lpstr>Objetivo 2. Melhorar a qualidade da atenção a hipertensos e/ou diabéticos </vt:lpstr>
      <vt:lpstr>Objetivo 2. Melhorar a qualidade da atenção a hipertensos e/ou diabéticos </vt:lpstr>
      <vt:lpstr>Objetivo 2. Melhorar a qualidade da atenção a hipertensos e/ou diabéticos </vt:lpstr>
      <vt:lpstr>Apresentação do PowerPoint</vt:lpstr>
      <vt:lpstr>Objetivo 5 : Mapear o risco  para doença cardiovascular  das pessoas com Hipertensão e/ ou diabetes. </vt:lpstr>
      <vt:lpstr>Objetivo 6: Promover a saúde de pessoas com hipertensão e/ou diabetes</vt:lpstr>
      <vt:lpstr>Discussão</vt:lpstr>
      <vt:lpstr>Reflexão crítica do processo pessoal de aprendizagem </vt:lpstr>
      <vt:lpstr>Apresentação do PowerPoint</vt:lpstr>
      <vt:lpstr>Conclusão </vt:lpstr>
      <vt:lpstr>Referências bibliográficas </vt:lpstr>
      <vt:lpstr>AGRADECIMENTOS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Denise Bermudez</cp:lastModifiedBy>
  <cp:revision>272</cp:revision>
  <dcterms:created xsi:type="dcterms:W3CDTF">2015-08-15T10:43:45Z</dcterms:created>
  <dcterms:modified xsi:type="dcterms:W3CDTF">2016-02-10T21:49:41Z</dcterms:modified>
</cp:coreProperties>
</file>